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7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01ED5-742D-4265-8B90-3E716B2209D9}" type="datetimeFigureOut">
              <a:rPr lang="en-US" smtClean="0"/>
              <a:t>8/11/2014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0EFC6-3AEA-4B37-A587-0E7D592C3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61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C33D1-8568-4ED5-8246-A77ACF67B79F}" type="slidenum">
              <a:rPr lang="en-US"/>
              <a:pPr/>
              <a:t>1</a:t>
            </a:fld>
            <a:endParaRPr lang="en-US"/>
          </a:p>
        </p:txBody>
      </p:sp>
      <p:sp>
        <p:nvSpPr>
          <p:cNvPr id="61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10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11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13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14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16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2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3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4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5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6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7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8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EA - 24 01 05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035D23-ADBB-46DB-873C-AE94ACDAE535}" type="slidenum">
              <a:rPr lang="en-US"/>
              <a:pPr/>
              <a:t>9</a:t>
            </a:fld>
            <a:endParaRPr lang="en-US"/>
          </a:p>
        </p:txBody>
      </p:sp>
      <p:sp>
        <p:nvSpPr>
          <p:cNvPr id="71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43561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371600"/>
            <a:ext cx="43561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AF1EB-73AC-46B9-85EC-A21617079E7F}" type="slidenum">
              <a:rPr lang="en-US"/>
              <a:pPr>
                <a:defRPr/>
              </a:pPr>
              <a:t>‹#›</a:t>
            </a:fld>
            <a:r>
              <a:rPr lang="en-US"/>
              <a:t>/2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2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jpeg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gif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7BAF696-9BA9-4248-8A8A-C036303E80F5}" type="slidenum">
              <a:rPr lang="en-US" smtClean="0"/>
              <a:pPr/>
              <a:t>1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0" y="2667000"/>
            <a:ext cx="4410076" cy="873125"/>
          </a:xfrm>
          <a:noFill/>
        </p:spPr>
        <p:txBody>
          <a:bodyPr/>
          <a:lstStyle/>
          <a:p>
            <a:pPr algn="ctr" eaLnBrk="1" hangingPunct="1">
              <a:buFont typeface="Monotype Sorts" pitchFamily="2" charset="2"/>
              <a:buNone/>
            </a:pPr>
            <a:r>
              <a:rPr lang="fr-FR" sz="4400" b="1" dirty="0" err="1" smtClean="0">
                <a:solidFill>
                  <a:schemeClr val="tx2">
                    <a:lumMod val="75000"/>
                  </a:schemeClr>
                </a:solidFill>
              </a:rPr>
              <a:t>Colour</a:t>
            </a:r>
            <a:r>
              <a:rPr lang="fr-FR" sz="4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4400" b="1" dirty="0" err="1" smtClean="0">
                <a:solidFill>
                  <a:schemeClr val="tx2">
                    <a:lumMod val="75000"/>
                  </a:schemeClr>
                </a:solidFill>
              </a:rPr>
              <a:t>Shaper</a:t>
            </a:r>
            <a:endParaRPr lang="en-US" sz="4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10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Hiding of colour noise in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i="1" dirty="0" smtClean="0"/>
              <a:t>Colour shaper </a:t>
            </a:r>
            <a:r>
              <a:rPr lang="en-GB" sz="2000" dirty="0" smtClean="0"/>
              <a:t>better manages colour noises than </a:t>
            </a:r>
            <a:r>
              <a:rPr lang="en-GB" sz="2000" i="1" dirty="0" smtClean="0"/>
              <a:t>colour saturation</a:t>
            </a:r>
            <a:r>
              <a:rPr lang="en-GB" sz="2000" dirty="0" smtClean="0"/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438400" y="1752600"/>
            <a:ext cx="4343400" cy="4347865"/>
            <a:chOff x="4495800" y="1752600"/>
            <a:chExt cx="4343400" cy="4347865"/>
          </a:xfrm>
        </p:grpSpPr>
        <p:pic>
          <p:nvPicPr>
            <p:cNvPr id="6147" name="Picture 3" descr="C:\NrPhoto\Vib\sportMode_987s.jpg"/>
            <p:cNvPicPr>
              <a:picLocks noChangeAspect="1" noChangeArrowheads="1"/>
            </p:cNvPicPr>
            <p:nvPr/>
          </p:nvPicPr>
          <p:blipFill>
            <a:blip r:embed="rId4" cstate="print"/>
            <a:srcRect r="15031" b="12765"/>
            <a:stretch>
              <a:fillRect/>
            </a:stretch>
          </p:blipFill>
          <p:spPr bwMode="auto">
            <a:xfrm>
              <a:off x="4495800" y="1752600"/>
              <a:ext cx="4343400" cy="3810000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5562600" y="5638800"/>
              <a:ext cx="27478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saturation</a:t>
              </a:r>
              <a:endParaRPr lang="en-GB" sz="24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800600" y="3048000"/>
              <a:ext cx="762000" cy="830563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26785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11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Hiding of colour noise in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i="1" dirty="0" smtClean="0"/>
              <a:t>Colour shaper </a:t>
            </a:r>
            <a:r>
              <a:rPr lang="en-GB" sz="2000" dirty="0" smtClean="0"/>
              <a:t>better manages colour noises than </a:t>
            </a:r>
            <a:r>
              <a:rPr lang="en-GB" sz="2000" i="1" dirty="0" smtClean="0"/>
              <a:t>colour saturation</a:t>
            </a:r>
            <a:r>
              <a:rPr lang="en-GB" sz="2000" dirty="0" smtClean="0"/>
              <a:t>.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438400" y="1752600"/>
            <a:ext cx="4343400" cy="4347865"/>
            <a:chOff x="2438400" y="1752600"/>
            <a:chExt cx="4343400" cy="4347865"/>
          </a:xfrm>
        </p:grpSpPr>
        <p:pic>
          <p:nvPicPr>
            <p:cNvPr id="6146" name="Picture 2" descr="C:\NrPhoto\Vib\sportMode_colorShaper988s.jpg"/>
            <p:cNvPicPr>
              <a:picLocks noChangeAspect="1" noChangeArrowheads="1"/>
            </p:cNvPicPr>
            <p:nvPr/>
          </p:nvPicPr>
          <p:blipFill>
            <a:blip r:embed="rId4" cstate="print"/>
            <a:srcRect r="14889" b="12329"/>
            <a:stretch>
              <a:fillRect/>
            </a:stretch>
          </p:blipFill>
          <p:spPr bwMode="auto">
            <a:xfrm>
              <a:off x="2438400" y="1752600"/>
              <a:ext cx="4343400" cy="3810000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3645568" y="5638800"/>
              <a:ext cx="23551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shaper </a:t>
              </a:r>
              <a:endParaRPr lang="en-GB" sz="24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2743200" y="3048000"/>
              <a:ext cx="762000" cy="830563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26450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12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85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Prevention of colour shading increase in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  <p:pic>
        <p:nvPicPr>
          <p:cNvPr id="10" name="Picture 2" descr="C:\Documents and Settings\jerome chossat\Desktop\RIM\VibrancyJpg\Swallow1\p0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8926" y="1071546"/>
            <a:ext cx="2928958" cy="238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435787" y="3143248"/>
            <a:ext cx="1922031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100" b="1" dirty="0" smtClean="0"/>
              <a:t>Input image</a:t>
            </a:r>
            <a:endParaRPr lang="en-US" sz="1100" b="1" dirty="0"/>
          </a:p>
        </p:txBody>
      </p:sp>
      <p:pic>
        <p:nvPicPr>
          <p:cNvPr id="12" name="Picture 3" descr="C:\Documents and Settings\jerome chossat\Desktop\RIM\VibrancyJpg\Swallow1\p08_s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3643314"/>
            <a:ext cx="2928958" cy="256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50633" y="5857892"/>
            <a:ext cx="2206921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100" b="1" dirty="0"/>
              <a:t>Standard </a:t>
            </a:r>
            <a:r>
              <a:rPr lang="en-US" sz="1100" b="1" dirty="0" smtClean="0"/>
              <a:t>saturation</a:t>
            </a:r>
            <a:endParaRPr lang="en-US" sz="1100" b="1" dirty="0"/>
          </a:p>
        </p:txBody>
      </p:sp>
      <p:pic>
        <p:nvPicPr>
          <p:cNvPr id="14" name="Picture 4" descr="C:\Documents and Settings\jerome chossat\Desktop\RIM\VibrancyJpg\Swallow1\p08_v3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6446" y="3643314"/>
            <a:ext cx="292895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6143636" y="5929330"/>
            <a:ext cx="2349759" cy="2616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100" b="1" dirty="0"/>
              <a:t>Color Shaper </a:t>
            </a:r>
            <a:r>
              <a:rPr lang="en-US" sz="1100" b="1" dirty="0" smtClean="0"/>
              <a:t>saturation</a:t>
            </a:r>
            <a:endParaRPr lang="en-US" sz="1100" b="1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rot="10800000" flipV="1">
            <a:off x="2214546" y="3143248"/>
            <a:ext cx="571504" cy="357190"/>
          </a:xfrm>
          <a:prstGeom prst="straightConnector1">
            <a:avLst/>
          </a:prstGeom>
          <a:noFill/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6000760" y="3071810"/>
            <a:ext cx="785818" cy="428628"/>
          </a:xfrm>
          <a:prstGeom prst="straightConnector1">
            <a:avLst/>
          </a:prstGeom>
          <a:noFill/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19630209">
            <a:off x="1148172" y="287346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00CC"/>
                </a:solidFill>
              </a:rPr>
              <a:t>Standard saturation</a:t>
            </a:r>
            <a:endParaRPr lang="en-GB" sz="1400" b="1" dirty="0">
              <a:solidFill>
                <a:srgbClr val="0000C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902089">
            <a:off x="6016750" y="2936614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 smtClean="0">
                <a:solidFill>
                  <a:srgbClr val="0000CC"/>
                </a:solidFill>
              </a:rPr>
              <a:t>Color</a:t>
            </a:r>
            <a:r>
              <a:rPr lang="en-GB" sz="1600" b="1" dirty="0" smtClean="0">
                <a:solidFill>
                  <a:srgbClr val="0000CC"/>
                </a:solidFill>
              </a:rPr>
              <a:t> Shaper</a:t>
            </a:r>
            <a:endParaRPr lang="en-GB" sz="16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13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85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800" b="1" i="1" dirty="0" smtClean="0">
                <a:solidFill>
                  <a:schemeClr val="tx2">
                    <a:lumMod val="75000"/>
                  </a:schemeClr>
                </a:solidFill>
              </a:rPr>
              <a:t>Fun effects: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61200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  <p:pic>
        <p:nvPicPr>
          <p:cNvPr id="23" name="Picture 5" descr="C:\Documents and Settings\jerome chossat\My Documents\New data\Algorithms\Color Shaper\colorShaperSamples\colorShaperSamples\VibrancyColor-Fun\yo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1447800"/>
            <a:ext cx="6627812" cy="440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623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14</a:t>
            </a:fld>
            <a:r>
              <a:rPr lang="en-US" dirty="0" smtClean="0"/>
              <a:t>/37</a:t>
            </a:r>
          </a:p>
        </p:txBody>
      </p:sp>
      <p:sp>
        <p:nvSpPr>
          <p:cNvPr id="4099" name="Text Box 35"/>
          <p:cNvSpPr txBox="1">
            <a:spLocks noChangeArrowheads="1"/>
          </p:cNvSpPr>
          <p:nvPr/>
        </p:nvSpPr>
        <p:spPr bwMode="auto">
          <a:xfrm>
            <a:off x="0" y="-76200"/>
            <a:ext cx="3376769" cy="65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Colour</a:t>
            </a:r>
            <a:r>
              <a:rPr lang="fr-FR" sz="3600" b="1" kern="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Shaper</a:t>
            </a:r>
            <a:endParaRPr lang="en-US" sz="3600" b="1" kern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1207" name="Picture 7" descr="C:\NrPhoto\Img\small\DSC_0810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85800"/>
            <a:ext cx="3276600" cy="2176440"/>
          </a:xfrm>
          <a:prstGeom prst="rect">
            <a:avLst/>
          </a:prstGeom>
          <a:noFill/>
        </p:spPr>
      </p:pic>
      <p:pic>
        <p:nvPicPr>
          <p:cNvPr id="51203" name="Picture 3" descr="C:\NrPhoto\ColorVibrancy-Fun\small\yo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4304" y="2209800"/>
            <a:ext cx="6382342" cy="42393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429000" y="685800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86740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3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15</a:t>
            </a:fld>
            <a:r>
              <a:rPr lang="en-US" dirty="0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1204" name="Picture 4" descr="C:\NrPhoto\ColorVibrancy-Fun\small\yo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0632" y="2244438"/>
            <a:ext cx="3136392" cy="4180080"/>
          </a:xfrm>
          <a:prstGeom prst="rect">
            <a:avLst/>
          </a:prstGeom>
          <a:noFill/>
        </p:spPr>
      </p:pic>
      <p:pic>
        <p:nvPicPr>
          <p:cNvPr id="51205" name="Picture 5" descr="C:\NrPhoto\ColorVibrancy-Fun\small\visoterra-tour-eiffel-25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219200"/>
            <a:ext cx="2435624" cy="3246119"/>
          </a:xfrm>
          <a:prstGeom prst="rect">
            <a:avLst/>
          </a:prstGeom>
          <a:noFill/>
        </p:spPr>
      </p:pic>
      <p:pic>
        <p:nvPicPr>
          <p:cNvPr id="51206" name="Picture 6" descr="C:\NrPhoto\ColorVibrancy-Fun\small\yo2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1888" y="2244438"/>
            <a:ext cx="3136392" cy="418008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90728" y="633984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162560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0" y="-76200"/>
            <a:ext cx="3376769" cy="65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Colour</a:t>
            </a:r>
            <a:r>
              <a:rPr lang="fr-FR" sz="3600" b="1" kern="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Shaper</a:t>
            </a:r>
            <a:endParaRPr lang="en-US" sz="3600" b="1" kern="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0" name="Picture 10" descr="C:\NrPhoto\Img0200\small\DSC_0075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0"/>
            <a:ext cx="3850812" cy="2557463"/>
          </a:xfrm>
          <a:prstGeom prst="rect">
            <a:avLst/>
          </a:prstGeom>
          <a:noFill/>
        </p:spPr>
      </p:pic>
      <p:pic>
        <p:nvPicPr>
          <p:cNvPr id="1026" name="Picture 2" descr="C:\Documents and Settings\nroux\my documents\my pictures\colorOu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2895600"/>
            <a:ext cx="5411644" cy="3602073"/>
          </a:xfrm>
          <a:prstGeom prst="rect">
            <a:avLst/>
          </a:prstGeom>
          <a:noFill/>
        </p:spPr>
      </p:pic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16</a:t>
            </a:fld>
            <a:r>
              <a:rPr lang="en-US" dirty="0" smtClean="0"/>
              <a:t>/37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52800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2800" y="2286000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Modified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0" y="-76200"/>
            <a:ext cx="3376769" cy="652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7256" tIns="48628" rIns="97256" bIns="48628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0000CC"/>
              </a:buClr>
              <a:buSzPct val="75000"/>
              <a:defRPr/>
            </a:pP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Colour</a:t>
            </a:r>
            <a:r>
              <a:rPr lang="fr-FR" sz="3600" b="1" kern="0" dirty="0" smtClean="0">
                <a:solidFill>
                  <a:srgbClr val="FFFFFF"/>
                </a:solidFill>
                <a:latin typeface="Arial"/>
              </a:rPr>
              <a:t> </a:t>
            </a:r>
            <a:r>
              <a:rPr lang="fr-FR" sz="3600" b="1" kern="0" dirty="0" err="1" smtClean="0">
                <a:solidFill>
                  <a:srgbClr val="FFFFFF"/>
                </a:solidFill>
                <a:latin typeface="Arial"/>
              </a:rPr>
              <a:t>Shaper</a:t>
            </a:r>
            <a:endParaRPr lang="en-US" sz="3600" b="1" kern="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3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2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No colour Hue shift 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Colour shaper adapts automatically the processing to avoid clipping.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85800" y="1905000"/>
            <a:ext cx="6533479" cy="4333220"/>
            <a:chOff x="685800" y="1905000"/>
            <a:chExt cx="6533479" cy="4333220"/>
          </a:xfrm>
        </p:grpSpPr>
        <p:pic>
          <p:nvPicPr>
            <p:cNvPr id="1026" name="Picture 2" descr="\\gnbfiler6.gnb.st.com\nroux$\Windows\My Documents\My Pictures\cs_1.jpg"/>
            <p:cNvPicPr>
              <a:picLocks noChangeAspect="1" noChangeArrowheads="1"/>
            </p:cNvPicPr>
            <p:nvPr/>
          </p:nvPicPr>
          <p:blipFill>
            <a:blip r:embed="rId4" cstate="print">
              <a:lum contrast="10000"/>
            </a:blip>
            <a:srcRect r="50053"/>
            <a:stretch>
              <a:fillRect/>
            </a:stretch>
          </p:blipFill>
          <p:spPr bwMode="auto">
            <a:xfrm>
              <a:off x="3962400" y="1905000"/>
              <a:ext cx="3235036" cy="3699445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4038600" y="5715000"/>
              <a:ext cx="31806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saturation</a:t>
              </a:r>
              <a:endParaRPr lang="en-GB" sz="28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5638800" y="3200400"/>
              <a:ext cx="762000" cy="830563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181725" y="1952625"/>
              <a:ext cx="762000" cy="830563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2" descr="C:\NrPhoto\STE\Studio_D50_5000K_5000lux_XXX_MP_Auto_FlashOff_01_01_001_outputc.jpg"/>
            <p:cNvPicPr>
              <a:picLocks noChangeAspect="1" noChangeArrowheads="1"/>
            </p:cNvPicPr>
            <p:nvPr/>
          </p:nvPicPr>
          <p:blipFill>
            <a:blip r:embed="rId5" cstate="print">
              <a:lum contrast="-10000"/>
            </a:blip>
            <a:srcRect/>
            <a:stretch>
              <a:fillRect/>
            </a:stretch>
          </p:blipFill>
          <p:spPr bwMode="auto">
            <a:xfrm>
              <a:off x="685800" y="1905001"/>
              <a:ext cx="2290936" cy="2724150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/>
        </p:nvSpPr>
        <p:spPr>
          <a:xfrm>
            <a:off x="1143000" y="464820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30117" y="3429000"/>
            <a:ext cx="12650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 dirty="0" smtClean="0">
                <a:solidFill>
                  <a:srgbClr val="C00000"/>
                </a:solidFill>
              </a:rPr>
              <a:t>Channels</a:t>
            </a:r>
            <a:br>
              <a:rPr lang="en-GB" sz="1800" b="1" dirty="0" smtClean="0">
                <a:solidFill>
                  <a:srgbClr val="C00000"/>
                </a:solidFill>
              </a:rPr>
            </a:br>
            <a:r>
              <a:rPr lang="en-GB" sz="1800" b="1" dirty="0" smtClean="0">
                <a:solidFill>
                  <a:srgbClr val="C00000"/>
                </a:solidFill>
              </a:rPr>
              <a:t>clipping</a:t>
            </a:r>
            <a:br>
              <a:rPr lang="en-GB" sz="1800" b="1" dirty="0" smtClean="0">
                <a:solidFill>
                  <a:srgbClr val="C00000"/>
                </a:solidFill>
              </a:rPr>
            </a:br>
            <a:r>
              <a:rPr lang="en-GB" sz="1800" b="1" dirty="0" smtClean="0">
                <a:solidFill>
                  <a:srgbClr val="C00000"/>
                </a:solidFill>
              </a:rPr>
              <a:t> </a:t>
            </a:r>
            <a:r>
              <a:rPr lang="en-GB" sz="1600" b="1" i="1" dirty="0" smtClean="0">
                <a:solidFill>
                  <a:srgbClr val="C00000"/>
                </a:solidFill>
              </a:rPr>
              <a:t>(Hue shift)</a:t>
            </a:r>
            <a:endParaRPr lang="en-GB" sz="1800" b="1" i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8334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NrPhoto\STE\Studio_D50_5000K_5000lux_XXX_MP_Auto_FlashOff_01_01_001_outputc.jp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/>
          <a:stretch>
            <a:fillRect/>
          </a:stretch>
        </p:blipFill>
        <p:spPr bwMode="auto">
          <a:xfrm>
            <a:off x="685800" y="1905000"/>
            <a:ext cx="2290936" cy="2724150"/>
          </a:xfrm>
          <a:prstGeom prst="rect">
            <a:avLst/>
          </a:prstGeom>
          <a:noFill/>
        </p:spPr>
      </p:pic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3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4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No colour Hue shift 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Colour shaper adapts automatically the processing to avoid clipping.</a:t>
            </a:r>
          </a:p>
        </p:txBody>
      </p:sp>
      <p:pic>
        <p:nvPicPr>
          <p:cNvPr id="1026" name="Picture 2" descr="\\gnbfiler6.gnb.st.com\nroux$\Windows\My Documents\My Pictures\cs_1.jpg"/>
          <p:cNvPicPr>
            <a:picLocks noChangeAspect="1" noChangeArrowheads="1"/>
          </p:cNvPicPr>
          <p:nvPr/>
        </p:nvPicPr>
        <p:blipFill>
          <a:blip r:embed="rId5" cstate="print">
            <a:lum contrast="10000"/>
          </a:blip>
          <a:srcRect l="50267"/>
          <a:stretch>
            <a:fillRect/>
          </a:stretch>
        </p:blipFill>
        <p:spPr bwMode="auto">
          <a:xfrm>
            <a:off x="3962400" y="1905000"/>
            <a:ext cx="3221182" cy="369944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267200" y="5715000"/>
            <a:ext cx="2720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Colour shaper 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659582" y="320040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02507" y="1952625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000" y="464820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68829" y="3429000"/>
            <a:ext cx="1787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 dirty="0" smtClean="0">
                <a:solidFill>
                  <a:srgbClr val="008E44"/>
                </a:solidFill>
              </a:rPr>
              <a:t>Hue preserved</a:t>
            </a:r>
            <a:endParaRPr lang="en-GB" sz="1800" b="1" i="1" dirty="0">
              <a:solidFill>
                <a:srgbClr val="008E44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233998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4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Preservation of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Thanks to this, Colour shaper gives to the user the feeling that the white balance is better. It’s not a </a:t>
            </a:r>
            <a:r>
              <a:rPr lang="en-GB" sz="2000" i="1" dirty="0" smtClean="0"/>
              <a:t>true</a:t>
            </a:r>
            <a:r>
              <a:rPr lang="en-GB" sz="2000" dirty="0" smtClean="0"/>
              <a:t> white balance, but neutral zones do not have colour cast.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72200" y="5638800"/>
            <a:ext cx="274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 smtClean="0">
                <a:solidFill>
                  <a:schemeClr val="tx2">
                    <a:lumMod val="75000"/>
                  </a:schemeClr>
                </a:solidFill>
              </a:rPr>
              <a:t>Colour saturation</a:t>
            </a:r>
            <a:endParaRPr lang="en-GB" sz="24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72200" y="4038600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Red cast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2051" name="Picture 3" descr="C:\NrPhoto\STE\Studio_D50_5000K_5000lux_XXX_MP_Auto_FlashOff_01_01_001_vibOut_s150c.jpg"/>
          <p:cNvPicPr>
            <a:picLocks noChangeAspect="1" noChangeArrowheads="1"/>
          </p:cNvPicPr>
          <p:nvPr/>
        </p:nvPicPr>
        <p:blipFill>
          <a:blip r:embed="rId4" cstate="print"/>
          <a:srcRect t="1689" b="3730"/>
          <a:stretch>
            <a:fillRect/>
          </a:stretch>
        </p:blipFill>
        <p:spPr bwMode="auto">
          <a:xfrm>
            <a:off x="4491038" y="1905000"/>
            <a:ext cx="1452928" cy="4267200"/>
          </a:xfrm>
          <a:prstGeom prst="rect">
            <a:avLst/>
          </a:prstGeom>
          <a:noFill/>
        </p:spPr>
      </p:pic>
      <p:pic>
        <p:nvPicPr>
          <p:cNvPr id="22" name="Picture 2" descr="C:\NrPhoto\STE\cs3.jpg"/>
          <p:cNvPicPr>
            <a:picLocks noChangeAspect="1" noChangeArrowheads="1"/>
          </p:cNvPicPr>
          <p:nvPr/>
        </p:nvPicPr>
        <p:blipFill>
          <a:blip r:embed="rId5" cstate="print">
            <a:lum contrast="-10000"/>
          </a:blip>
          <a:srcRect t="1688" b="3798"/>
          <a:stretch>
            <a:fillRect/>
          </a:stretch>
        </p:blipFill>
        <p:spPr bwMode="auto">
          <a:xfrm>
            <a:off x="2667000" y="1905000"/>
            <a:ext cx="1450102" cy="4267200"/>
          </a:xfrm>
          <a:prstGeom prst="rect">
            <a:avLst/>
          </a:prstGeom>
          <a:noFill/>
        </p:spPr>
      </p:pic>
      <p:sp>
        <p:nvSpPr>
          <p:cNvPr id="24" name="Oval 23"/>
          <p:cNvSpPr/>
          <p:nvPr/>
        </p:nvSpPr>
        <p:spPr bwMode="auto">
          <a:xfrm>
            <a:off x="4655820" y="386334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" y="5577245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33718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5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601579"/>
            <a:ext cx="85344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Preservation of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Thanks to this, Colour shaper gives to the user the feeling that the white balance is better. It’s not a </a:t>
            </a:r>
            <a:r>
              <a:rPr lang="en-GB" sz="2000" i="1" dirty="0" smtClean="0"/>
              <a:t>true</a:t>
            </a:r>
            <a:r>
              <a:rPr lang="en-GB" sz="2000" dirty="0" smtClean="0"/>
              <a:t> white balance, but neutral zones do not have colour cast.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38200" y="1905000"/>
            <a:ext cx="7765332" cy="4267200"/>
            <a:chOff x="609600" y="2057400"/>
            <a:chExt cx="7765332" cy="4267200"/>
          </a:xfrm>
        </p:grpSpPr>
        <p:sp>
          <p:nvSpPr>
            <p:cNvPr id="5" name="Rectangle 4"/>
            <p:cNvSpPr/>
            <p:nvPr/>
          </p:nvSpPr>
          <p:spPr>
            <a:xfrm>
              <a:off x="6019800" y="5791200"/>
              <a:ext cx="23551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shaper </a:t>
              </a:r>
              <a:endParaRPr lang="en-GB" sz="24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3074" name="Picture 2" descr="C:\NrPhoto\STE\cs22.jpg"/>
            <p:cNvPicPr>
              <a:picLocks noChangeAspect="1" noChangeArrowheads="1"/>
            </p:cNvPicPr>
            <p:nvPr/>
          </p:nvPicPr>
          <p:blipFill>
            <a:blip r:embed="rId4" cstate="print"/>
            <a:srcRect t="2302" r="5356" b="3975"/>
            <a:stretch>
              <a:fillRect/>
            </a:stretch>
          </p:blipFill>
          <p:spPr bwMode="auto">
            <a:xfrm>
              <a:off x="4248151" y="2057400"/>
              <a:ext cx="1462087" cy="4267200"/>
            </a:xfrm>
            <a:prstGeom prst="rect">
              <a:avLst/>
            </a:prstGeom>
            <a:noFill/>
          </p:spPr>
        </p:pic>
        <p:sp>
          <p:nvSpPr>
            <p:cNvPr id="9" name="Oval 8"/>
            <p:cNvSpPr/>
            <p:nvPr/>
          </p:nvSpPr>
          <p:spPr bwMode="auto">
            <a:xfrm>
              <a:off x="4423410" y="4017010"/>
              <a:ext cx="762000" cy="830563"/>
            </a:xfrm>
            <a:prstGeom prst="ellips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7256" tIns="48628" rIns="97256" bIns="4862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73138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019800" y="4191000"/>
              <a:ext cx="15703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>
                  <a:solidFill>
                    <a:srgbClr val="008E44"/>
                  </a:solidFill>
                </a:rPr>
                <a:t>True grey</a:t>
              </a:r>
              <a:endParaRPr lang="en-GB" sz="2400" b="1" dirty="0">
                <a:solidFill>
                  <a:srgbClr val="008E44"/>
                </a:solidFill>
              </a:endParaRPr>
            </a:p>
          </p:txBody>
        </p:sp>
        <p:pic>
          <p:nvPicPr>
            <p:cNvPr id="19" name="Picture 2" descr="C:\NrPhoto\STE\cs3.jpg"/>
            <p:cNvPicPr>
              <a:picLocks noChangeAspect="1" noChangeArrowheads="1"/>
            </p:cNvPicPr>
            <p:nvPr/>
          </p:nvPicPr>
          <p:blipFill>
            <a:blip r:embed="rId5" cstate="print">
              <a:lum contrast="-10000"/>
            </a:blip>
            <a:srcRect t="1688" b="3797"/>
            <a:stretch>
              <a:fillRect/>
            </a:stretch>
          </p:blipFill>
          <p:spPr bwMode="auto">
            <a:xfrm>
              <a:off x="2438400" y="2057400"/>
              <a:ext cx="1450102" cy="4267200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/>
          </p:nvSpPr>
          <p:spPr>
            <a:xfrm>
              <a:off x="609600" y="5729645"/>
              <a:ext cx="15408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b="1" u="sng" dirty="0" smtClean="0">
                  <a:solidFill>
                    <a:schemeClr val="tx2">
                      <a:lumMod val="75000"/>
                    </a:schemeClr>
                  </a:solidFill>
                </a:rPr>
                <a:t>Original</a:t>
              </a:r>
              <a:endParaRPr lang="en-GB" sz="28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34757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6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762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Preservation of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038599" y="1600200"/>
            <a:ext cx="4801623" cy="4651899"/>
            <a:chOff x="4038599" y="1600200"/>
            <a:chExt cx="4801623" cy="4651899"/>
          </a:xfrm>
        </p:grpSpPr>
        <p:sp>
          <p:nvSpPr>
            <p:cNvPr id="6" name="Rectangle 5"/>
            <p:cNvSpPr/>
            <p:nvPr/>
          </p:nvSpPr>
          <p:spPr>
            <a:xfrm>
              <a:off x="5065476" y="1600200"/>
              <a:ext cx="27478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saturation</a:t>
              </a:r>
              <a:endParaRPr lang="en-GB" sz="24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pic>
          <p:nvPicPr>
            <p:cNvPr id="4101" name="Picture 5" descr="C:\NrPhoto\PhotoVibrancy\MOTORS_s141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599" y="2133600"/>
              <a:ext cx="4801623" cy="3595184"/>
            </a:xfrm>
            <a:prstGeom prst="rect">
              <a:avLst/>
            </a:prstGeom>
            <a:noFill/>
          </p:spPr>
        </p:pic>
        <p:sp>
          <p:nvSpPr>
            <p:cNvPr id="16" name="Rectangle 15"/>
            <p:cNvSpPr/>
            <p:nvPr/>
          </p:nvSpPr>
          <p:spPr>
            <a:xfrm>
              <a:off x="5500692" y="5790434"/>
              <a:ext cx="18774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>
                  <a:solidFill>
                    <a:srgbClr val="C00000"/>
                  </a:solidFill>
                </a:rPr>
                <a:t>Purple grey</a:t>
              </a:r>
              <a:endParaRPr lang="en-GB" sz="24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5122" name="Picture 2" descr="C:\NrPhoto\STE\Motors_G1.jpg"/>
          <p:cNvPicPr>
            <a:picLocks noChangeAspect="1" noChangeArrowheads="1"/>
          </p:cNvPicPr>
          <p:nvPr/>
        </p:nvPicPr>
        <p:blipFill>
          <a:blip r:embed="rId5" cstate="print">
            <a:lum contrast="-10000"/>
          </a:blip>
          <a:srcRect/>
          <a:stretch>
            <a:fillRect/>
          </a:stretch>
        </p:blipFill>
        <p:spPr bwMode="auto">
          <a:xfrm>
            <a:off x="152400" y="2514600"/>
            <a:ext cx="3657599" cy="27432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1219200" y="175260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019800" y="365760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315200" y="480060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33344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7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7620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Preservation of neutral zones: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38600" y="1600200"/>
            <a:ext cx="4800600" cy="4651899"/>
            <a:chOff x="4038600" y="1600200"/>
            <a:chExt cx="4800600" cy="4651899"/>
          </a:xfrm>
        </p:grpSpPr>
        <p:sp>
          <p:nvSpPr>
            <p:cNvPr id="5" name="Rectangle 4"/>
            <p:cNvSpPr/>
            <p:nvPr/>
          </p:nvSpPr>
          <p:spPr>
            <a:xfrm>
              <a:off x="5261334" y="1600200"/>
              <a:ext cx="23551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u="sng" dirty="0" smtClean="0">
                  <a:solidFill>
                    <a:schemeClr val="tx2">
                      <a:lumMod val="75000"/>
                    </a:schemeClr>
                  </a:solidFill>
                </a:rPr>
                <a:t>Colour shaper </a:t>
              </a:r>
              <a:endParaRPr lang="en-GB" sz="2400" b="1" u="sng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53749" y="5790434"/>
              <a:ext cx="15703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1" dirty="0" smtClean="0">
                  <a:solidFill>
                    <a:srgbClr val="008E44"/>
                  </a:solidFill>
                </a:rPr>
                <a:t>True grey</a:t>
              </a:r>
              <a:endParaRPr lang="en-GB" sz="2400" b="1" dirty="0">
                <a:solidFill>
                  <a:srgbClr val="008E44"/>
                </a:solidFill>
              </a:endParaRPr>
            </a:p>
          </p:txBody>
        </p:sp>
        <p:pic>
          <p:nvPicPr>
            <p:cNvPr id="4100" name="Picture 4" descr="C:\NrPhoto\PhotoVibrancy\MOTORS_v141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2133600"/>
              <a:ext cx="4800600" cy="3594418"/>
            </a:xfrm>
            <a:prstGeom prst="rect">
              <a:avLst/>
            </a:prstGeom>
            <a:noFill/>
          </p:spPr>
        </p:pic>
      </p:grp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 descr="C:\NrPhoto\STE\Motors_G1.jpg"/>
          <p:cNvPicPr>
            <a:picLocks noChangeAspect="1" noChangeArrowheads="1"/>
          </p:cNvPicPr>
          <p:nvPr/>
        </p:nvPicPr>
        <p:blipFill>
          <a:blip r:embed="rId5" cstate="print">
            <a:lum contrast="-10000"/>
          </a:blip>
          <a:srcRect/>
          <a:stretch>
            <a:fillRect/>
          </a:stretch>
        </p:blipFill>
        <p:spPr bwMode="auto">
          <a:xfrm>
            <a:off x="152400" y="2514600"/>
            <a:ext cx="3657599" cy="27432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1219200" y="175260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019800" y="365760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7315200" y="480060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8026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8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10200" y="2103120"/>
            <a:ext cx="274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 smtClean="0">
                <a:solidFill>
                  <a:schemeClr val="tx2">
                    <a:lumMod val="75000"/>
                  </a:schemeClr>
                </a:solidFill>
              </a:rPr>
              <a:t>Colour saturation</a:t>
            </a:r>
            <a:endParaRPr lang="en-GB" sz="24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C:\Documents and Settings\nroux\Desktop\cs_sk2.jpg"/>
          <p:cNvPicPr>
            <a:picLocks noChangeAspect="1" noChangeArrowheads="1"/>
          </p:cNvPicPr>
          <p:nvPr/>
        </p:nvPicPr>
        <p:blipFill>
          <a:blip r:embed="rId3" cstate="print">
            <a:lum contrast="10000"/>
          </a:blip>
          <a:srcRect/>
          <a:stretch>
            <a:fillRect/>
          </a:stretch>
        </p:blipFill>
        <p:spPr bwMode="auto">
          <a:xfrm>
            <a:off x="4724400" y="2712720"/>
            <a:ext cx="4070103" cy="2703512"/>
          </a:xfrm>
          <a:prstGeom prst="rect">
            <a:avLst/>
          </a:prstGeom>
          <a:noFill/>
        </p:spPr>
      </p:pic>
      <p:sp>
        <p:nvSpPr>
          <p:cNvPr id="19" name="Oval 18"/>
          <p:cNvSpPr/>
          <p:nvPr/>
        </p:nvSpPr>
        <p:spPr bwMode="auto">
          <a:xfrm>
            <a:off x="7239000" y="408432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Picture 2" descr="C:\NrPhoto\Img\small\DSC_0658s.jpg"/>
          <p:cNvPicPr>
            <a:picLocks noChangeAspect="1" noChangeArrowheads="1"/>
          </p:cNvPicPr>
          <p:nvPr/>
        </p:nvPicPr>
        <p:blipFill>
          <a:blip r:embed="rId4" cstate="print">
            <a:lum contrast="-10000"/>
          </a:blip>
          <a:srcRect/>
          <a:stretch>
            <a:fillRect/>
          </a:stretch>
        </p:blipFill>
        <p:spPr bwMode="auto">
          <a:xfrm>
            <a:off x="457200" y="2895600"/>
            <a:ext cx="3532358" cy="2346324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447800" y="225552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43600" y="5532120"/>
            <a:ext cx="2098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Reddish skin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768" y="715879"/>
            <a:ext cx="8534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Limitation of skin tones Hue shift: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Colour shaper controls the enhancement of colour strength, to limit skin tones Hue shift.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35741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549C53-AEB7-43DD-8F3D-4ACF2D4E3304}" type="slidenum">
              <a:rPr lang="en-US" smtClean="0"/>
              <a:pPr/>
              <a:t>9</a:t>
            </a:fld>
            <a:r>
              <a:rPr lang="en-US" dirty="0" smtClean="0"/>
              <a:t>/13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8" y="715879"/>
            <a:ext cx="8534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GB" sz="2400" b="1" dirty="0" smtClean="0"/>
              <a:t> </a:t>
            </a:r>
            <a:r>
              <a:rPr lang="en-GB" sz="2400" b="1" i="1" dirty="0" smtClean="0">
                <a:solidFill>
                  <a:schemeClr val="tx2">
                    <a:lumMod val="75000"/>
                  </a:schemeClr>
                </a:solidFill>
              </a:rPr>
              <a:t>Limitation of skin tones Hue shift: </a:t>
            </a:r>
            <a:endParaRPr lang="en-GB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000" dirty="0" smtClean="0"/>
              <a:t>Colour shaper controls the enhancement of colour strength, to limit skin tones Hue shift.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0" y="2103120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u="sng" dirty="0" smtClean="0">
                <a:solidFill>
                  <a:schemeClr val="tx2">
                    <a:lumMod val="75000"/>
                  </a:schemeClr>
                </a:solidFill>
              </a:rPr>
              <a:t>Colour shaper </a:t>
            </a:r>
            <a:endParaRPr lang="en-GB" sz="24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3" name="Picture 3" descr="C:\Documents and Settings\nroux\Desktop\cs_sk1.jpg"/>
          <p:cNvPicPr>
            <a:picLocks noChangeAspect="1" noChangeArrowheads="1"/>
          </p:cNvPicPr>
          <p:nvPr/>
        </p:nvPicPr>
        <p:blipFill>
          <a:blip r:embed="rId4" cstate="print">
            <a:lum contrast="10000"/>
          </a:blip>
          <a:srcRect/>
          <a:stretch>
            <a:fillRect/>
          </a:stretch>
        </p:blipFill>
        <p:spPr bwMode="auto">
          <a:xfrm>
            <a:off x="4724400" y="2712720"/>
            <a:ext cx="4070103" cy="2703512"/>
          </a:xfrm>
          <a:prstGeom prst="rect">
            <a:avLst/>
          </a:prstGeom>
          <a:noFill/>
        </p:spPr>
      </p:pic>
      <p:sp>
        <p:nvSpPr>
          <p:cNvPr id="20" name="Oval 19"/>
          <p:cNvSpPr/>
          <p:nvPr/>
        </p:nvSpPr>
        <p:spPr bwMode="auto">
          <a:xfrm>
            <a:off x="7254240" y="4084320"/>
            <a:ext cx="762000" cy="830563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7256" tIns="48628" rIns="97256" bIns="4862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7313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52136" y="-52137"/>
            <a:ext cx="337686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r>
              <a:rPr kumimoji="0" lang="fr-FR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Shaper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 descr="C:\NrPhoto\Img\small\DSC_0658s.jpg"/>
          <p:cNvPicPr>
            <a:picLocks noChangeAspect="1" noChangeArrowheads="1"/>
          </p:cNvPicPr>
          <p:nvPr/>
        </p:nvPicPr>
        <p:blipFill>
          <a:blip r:embed="rId5" cstate="print">
            <a:lum contrast="-10000"/>
          </a:blip>
          <a:srcRect/>
          <a:stretch>
            <a:fillRect/>
          </a:stretch>
        </p:blipFill>
        <p:spPr bwMode="auto">
          <a:xfrm>
            <a:off x="457200" y="2895600"/>
            <a:ext cx="3532358" cy="234632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447800" y="2255520"/>
            <a:ext cx="154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u="sng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sz="2800" b="1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43600" y="5532120"/>
            <a:ext cx="1858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008E44"/>
                </a:solidFill>
              </a:rPr>
              <a:t>Skin colour</a:t>
            </a:r>
            <a:br>
              <a:rPr lang="en-GB" sz="2400" b="1" dirty="0" smtClean="0">
                <a:solidFill>
                  <a:srgbClr val="008E44"/>
                </a:solidFill>
              </a:rPr>
            </a:br>
            <a:r>
              <a:rPr lang="en-GB" sz="2400" b="1" dirty="0" smtClean="0">
                <a:solidFill>
                  <a:srgbClr val="008E44"/>
                </a:solidFill>
              </a:rPr>
              <a:t>preserved</a:t>
            </a:r>
            <a:endParaRPr lang="en-GB" sz="2400" b="1" dirty="0">
              <a:solidFill>
                <a:srgbClr val="008E4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" y="6309360"/>
            <a:ext cx="704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200" i="1" dirty="0" smtClean="0">
                <a:solidFill>
                  <a:srgbClr val="990000"/>
                </a:solidFill>
              </a:rPr>
              <a:t>Image source is a Jpeg. The best quality is reached with Colour Shaper within an ISP.</a:t>
            </a:r>
          </a:p>
        </p:txBody>
      </p:sp>
    </p:spTree>
    <p:extLst>
      <p:ext uri="{BB962C8B-B14F-4D97-AF65-F5344CB8AC3E}">
        <p14:creationId xmlns:p14="http://schemas.microsoft.com/office/powerpoint/2010/main" val="36676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646</Words>
  <Application>Microsoft Office PowerPoint</Application>
  <PresentationFormat>On-screen Show (4:3)</PresentationFormat>
  <Paragraphs>133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Taylor</dc:creator>
  <cp:lastModifiedBy>bryan taylor</cp:lastModifiedBy>
  <cp:revision>2</cp:revision>
  <dcterms:created xsi:type="dcterms:W3CDTF">2006-08-16T00:00:00Z</dcterms:created>
  <dcterms:modified xsi:type="dcterms:W3CDTF">2014-08-11T15:23:50Z</dcterms:modified>
</cp:coreProperties>
</file>